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2">
  <p:sldMasterIdLst>
    <p:sldMasterId id="2147483713" r:id="rId1"/>
  </p:sldMasterIdLst>
  <p:notesMasterIdLst>
    <p:notesMasterId r:id="rId22"/>
  </p:notesMasterIdLst>
  <p:handoutMasterIdLst>
    <p:handoutMasterId r:id="rId23"/>
  </p:handoutMasterIdLst>
  <p:sldIdLst>
    <p:sldId id="256" r:id="rId2"/>
    <p:sldId id="309" r:id="rId3"/>
    <p:sldId id="311" r:id="rId4"/>
    <p:sldId id="312" r:id="rId5"/>
    <p:sldId id="313" r:id="rId6"/>
    <p:sldId id="314" r:id="rId7"/>
    <p:sldId id="315" r:id="rId8"/>
    <p:sldId id="316" r:id="rId9"/>
    <p:sldId id="317" r:id="rId10"/>
    <p:sldId id="318" r:id="rId11"/>
    <p:sldId id="319" r:id="rId12"/>
    <p:sldId id="320" r:id="rId13"/>
    <p:sldId id="321" r:id="rId14"/>
    <p:sldId id="324" r:id="rId15"/>
    <p:sldId id="325" r:id="rId16"/>
    <p:sldId id="327" r:id="rId17"/>
    <p:sldId id="328" r:id="rId18"/>
    <p:sldId id="326" r:id="rId19"/>
    <p:sldId id="310" r:id="rId20"/>
    <p:sldId id="308" r:id="rId21"/>
  </p:sldIdLst>
  <p:sldSz cx="10693400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43" autoAdjust="0"/>
    <p:restoredTop sz="85742"/>
  </p:normalViewPr>
  <p:slideViewPr>
    <p:cSldViewPr>
      <p:cViewPr>
        <p:scale>
          <a:sx n="90" d="100"/>
          <a:sy n="90" d="100"/>
        </p:scale>
        <p:origin x="744" y="-864"/>
      </p:cViewPr>
      <p:guideLst>
        <p:guide orient="horz" pos="2381"/>
        <p:guide pos="33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smtClean="0"/>
              <a:t>Textmasterformate durch Klicken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Zusammenfassung:  (Paper)</a:t>
            </a:r>
          </a:p>
          <a:p>
            <a:endParaRPr lang="de-CH" sz="1200" i="1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Das interaktive Rendern von komplexen 3D-Stadtmodellen mit hochaufgelösten Texturen und einer hohen Anzahl an Geometrien ist im Webbrowser ist eine Herausforderung.</a:t>
            </a:r>
            <a:endParaRPr lang="en-US" sz="1200" i="1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In diesem Beitrag wird gezeigt, wie sehr grosse texturierte </a:t>
            </a:r>
            <a:r>
              <a:rPr lang="de-CH" sz="1200" i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CityGML</a:t>
            </a:r>
            <a:r>
              <a:rPr lang="de-CH" sz="120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Datensätze unter Verwendung von GPUs in der </a:t>
            </a:r>
            <a:r>
              <a:rPr lang="de-CH" sz="1200" i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cloud</a:t>
            </a:r>
            <a:r>
              <a:rPr lang="de-CH" sz="120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gerechnet und im Webbrowser effizient dargestellt werden können. Dabei wird das neu entwickelte Open-Source Rendering-Tool «</a:t>
            </a:r>
            <a:r>
              <a:rPr lang="de-CH" sz="1200" i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pyRT</a:t>
            </a:r>
            <a:r>
              <a:rPr lang="de-CH" sz="120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» eingesetzt, welches unter Verwendung der Programmiersprache Python 3D-Szenen rendern kann. Im Beitrag wird auch gezeigt wie mit </a:t>
            </a:r>
            <a:r>
              <a:rPr lang="de-CH" sz="1200" i="1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pyRT</a:t>
            </a:r>
            <a:r>
              <a:rPr lang="de-CH" sz="1200" i="1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globale Beleuchtungsmodelle approximiert werden, um 3D-Stadtmodelle in hoher Qualität darzustellen. </a:t>
            </a:r>
            <a:endParaRPr lang="en-US" sz="1200" i="1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Die physikalisch plausiblen berechneten 3D Ansichten werden in der Cloud berechnet und auf dem Webclient darstellt. Mittels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hochperformanten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GPU-unterstützten Ray-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Tracing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können somit auch sehr komplexe 3D-Stadtmodelle mit einer sehr grossen Anzahl von Geometrien effizient dargestellt werden.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524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738188" y="1978025"/>
            <a:ext cx="9213850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 smtClean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968400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 smtClean="0"/>
              <a:t> </a:t>
            </a:r>
            <a:endParaRPr lang="de-CH" dirty="0"/>
          </a:p>
        </p:txBody>
      </p:sp>
      <p:pic>
        <p:nvPicPr>
          <p:cNvPr id="11" name="Grafik 10" descr="FHNW_HABG_10mm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52239"/>
            <a:ext cx="4230612" cy="540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36600" y="1044327"/>
            <a:ext cx="9213850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738188" y="1692399"/>
            <a:ext cx="9213850" cy="5256584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 smtClean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737999" y="2843999"/>
            <a:ext cx="9219600" cy="3816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dirty="0" smtClean="0"/>
              <a:t>Durch Bild oder Grafik ersetzen (Grösse und Position beibehalten)</a:t>
            </a:r>
            <a:endParaRPr lang="de-CH" dirty="0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738000" y="1044327"/>
            <a:ext cx="9212400" cy="1119600"/>
          </a:xfrm>
        </p:spPr>
        <p:txBody>
          <a:bodyPr/>
          <a:lstStyle>
            <a:lvl1pPr>
              <a:spcBef>
                <a:spcPts val="900"/>
              </a:spcBef>
              <a:defRPr sz="1700" b="0"/>
            </a:lvl1pPr>
          </a:lstStyle>
          <a:p>
            <a:pPr lvl="0"/>
            <a:r>
              <a:rPr lang="de-CH" dirty="0" smtClean="0"/>
              <a:t>Text durch Klicken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13631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r>
              <a:rPr lang="de-CH" dirty="0" smtClean="0">
                <a:solidFill>
                  <a:srgbClr val="000000"/>
                </a:solidFill>
              </a:rPr>
              <a:t>Institut Vermessung und Geoinformation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73514E-FF0B-4619-AA18-8F9E33EC021F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37999" y="1512000"/>
            <a:ext cx="9219600" cy="47880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dirty="0" smtClean="0"/>
              <a:t>Durch Bild oder Grafik ersetzen (Grösse und Position beibehalten)</a:t>
            </a:r>
            <a:endParaRPr lang="de-CH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4" hasCustomPrompt="1"/>
          </p:nvPr>
        </p:nvSpPr>
        <p:spPr>
          <a:xfrm>
            <a:off x="738188" y="6476400"/>
            <a:ext cx="9212400" cy="720000"/>
          </a:xfrm>
        </p:spPr>
        <p:txBody>
          <a:bodyPr/>
          <a:lstStyle>
            <a:lvl1pPr>
              <a:spcBef>
                <a:spcPts val="800"/>
              </a:spcBef>
              <a:defRPr sz="1500" b="0"/>
            </a:lvl1pPr>
          </a:lstStyle>
          <a:p>
            <a:pPr lvl="0"/>
            <a:r>
              <a:rPr lang="de-CH" dirty="0" smtClean="0"/>
              <a:t>Text durch Klicken hinzufügen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60773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 smtClean="0">
                <a:solidFill>
                  <a:srgbClr val="000000"/>
                </a:solidFill>
              </a:rPr>
              <a:t>Institut Vermessung und Geoinformation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5491163" y="1044327"/>
            <a:ext cx="4459287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 smtClean="0"/>
              <a:t>Titel durch Klicken hinzufügen</a:t>
            </a:r>
            <a:endParaRPr lang="de-DE" dirty="0"/>
          </a:p>
        </p:txBody>
      </p:sp>
      <p:sp>
        <p:nvSpPr>
          <p:cNvPr id="9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5491163" y="1731714"/>
            <a:ext cx="4460875" cy="4464050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 smtClean="0"/>
              <a:t>Text durch Klicken hinzufügen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738000" y="1046614"/>
            <a:ext cx="4467600" cy="5151600"/>
          </a:xfrm>
          <a:solidFill>
            <a:schemeClr val="accent1"/>
          </a:solidFill>
        </p:spPr>
        <p:txBody>
          <a:bodyPr anchor="ctr"/>
          <a:lstStyle>
            <a:lvl1pPr algn="ctr">
              <a:defRPr sz="2100" b="0" baseline="0"/>
            </a:lvl1pPr>
          </a:lstStyle>
          <a:p>
            <a:pPr lvl="0"/>
            <a:r>
              <a:rPr lang="de-CH" sz="2000" b="0" dirty="0" smtClean="0"/>
              <a:t>Durch Bild oder Grafik ersetzen (Grösse und Position beibehalten)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804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509713"/>
            <a:ext cx="9213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2197100"/>
            <a:ext cx="9213850" cy="259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221663" y="7197725"/>
            <a:ext cx="865187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" y="7197725"/>
            <a:ext cx="7485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 dirty="0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6850" y="7197725"/>
            <a:ext cx="8636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738188" y="7161213"/>
            <a:ext cx="9213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00"/>
              </a:solidFill>
            </a:endParaRPr>
          </a:p>
        </p:txBody>
      </p:sp>
      <p:pic>
        <p:nvPicPr>
          <p:cNvPr id="9" name="Grafik 8" descr="FHNW_HABG_10mm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00" y="252239"/>
            <a:ext cx="4230612" cy="540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  <p:sldLayoutId id="2147483727" r:id="rId3"/>
    <p:sldLayoutId id="2147483728" r:id="rId4"/>
    <p:sldLayoutId id="2147483729" r:id="rId5"/>
  </p:sldLayoutIdLst>
  <p:timing>
    <p:tnLst>
      <p:par>
        <p:cTn id="1" dur="indefinite" restart="never" nodeType="tmRoot"/>
      </p:par>
    </p:tnLst>
  </p:timing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bsdl.org/" TargetMode="External"/><Relationship Id="rId3" Type="http://schemas.openxmlformats.org/officeDocument/2006/relationships/hyperlink" Target="http://www.pygame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6600" y="1906513"/>
            <a:ext cx="9213850" cy="361950"/>
          </a:xfrm>
        </p:spPr>
        <p:txBody>
          <a:bodyPr/>
          <a:lstStyle/>
          <a:p>
            <a:pPr algn="ctr"/>
            <a:r>
              <a:rPr lang="en-US" sz="3200" dirty="0" err="1" smtClean="0">
                <a:ea typeface="Arial Hebrew" charset="-79"/>
                <a:cs typeface="Arial Hebrew" charset="-79"/>
              </a:rPr>
              <a:t>Spiele</a:t>
            </a:r>
            <a:r>
              <a:rPr lang="en-US" sz="3200" dirty="0" smtClean="0">
                <a:ea typeface="Arial Hebrew" charset="-79"/>
                <a:cs typeface="Arial Hebrew" charset="-79"/>
              </a:rPr>
              <a:t> </a:t>
            </a:r>
            <a:r>
              <a:rPr lang="en-US" sz="3200" dirty="0" err="1" smtClean="0">
                <a:ea typeface="Arial Hebrew" charset="-79"/>
                <a:cs typeface="Arial Hebrew" charset="-79"/>
              </a:rPr>
              <a:t>entwickeln</a:t>
            </a:r>
            <a:r>
              <a:rPr lang="en-US" sz="3200" dirty="0" smtClean="0">
                <a:ea typeface="Arial Hebrew" charset="-79"/>
                <a:cs typeface="Arial Hebrew" charset="-79"/>
              </a:rPr>
              <a:t> </a:t>
            </a:r>
            <a:r>
              <a:rPr lang="en-US" sz="3200" dirty="0" err="1" smtClean="0">
                <a:ea typeface="Arial Hebrew" charset="-79"/>
                <a:cs typeface="Arial Hebrew" charset="-79"/>
              </a:rPr>
              <a:t>mit</a:t>
            </a:r>
            <a:r>
              <a:rPr lang="en-US" sz="3200" dirty="0" smtClean="0">
                <a:ea typeface="Arial Hebrew" charset="-79"/>
                <a:cs typeface="Arial Hebrew" charset="-79"/>
              </a:rPr>
              <a:t> </a:t>
            </a:r>
            <a:r>
              <a:rPr lang="en-US" sz="3200" dirty="0" err="1" smtClean="0">
                <a:ea typeface="Arial Hebrew" charset="-79"/>
                <a:cs typeface="Arial Hebrew" charset="-79"/>
              </a:rPr>
              <a:t>pygame</a:t>
            </a:r>
            <a:endParaRPr lang="en-US" sz="3200" dirty="0">
              <a:ea typeface="Arial Hebrew" charset="-79"/>
              <a:cs typeface="Arial Hebrew" charset="-79"/>
            </a:endParaRP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>
          <a:solidFill>
            <a:srgbClr val="00B050"/>
          </a:solidFill>
          <a:ln>
            <a:noFill/>
          </a:ln>
        </p:spPr>
        <p:txBody>
          <a:bodyPr/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478597"/>
              </p:ext>
            </p:extLst>
          </p:nvPr>
        </p:nvGraphicFramePr>
        <p:xfrm>
          <a:off x="736600" y="6300911"/>
          <a:ext cx="9052366" cy="115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58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38652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1122714">
                <a:tc>
                  <a:txBody>
                    <a:bodyPr/>
                    <a:lstStyle/>
                    <a:p>
                      <a:r>
                        <a:rPr lang="de-CH" sz="1400" b="0" dirty="0">
                          <a:solidFill>
                            <a:schemeClr val="tx1"/>
                          </a:solidFill>
                        </a:rPr>
                        <a:t>Martin </a:t>
                      </a:r>
                      <a:r>
                        <a:rPr lang="de-CH" sz="1400" b="0" dirty="0" smtClean="0">
                          <a:solidFill>
                            <a:schemeClr val="tx1"/>
                          </a:solidFill>
                        </a:rPr>
                        <a:t>Christen</a:t>
                      </a:r>
                      <a:endParaRPr lang="de-CH" sz="1400" b="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de-CH" sz="1400" b="0" dirty="0">
                          <a:solidFill>
                            <a:schemeClr val="tx1"/>
                          </a:solidFill>
                        </a:rPr>
                        <a:t>FHNW – Fachhochschule Nordwestschweiz</a:t>
                      </a:r>
                      <a:br>
                        <a:rPr lang="de-CH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de-CH" sz="1400" b="0" dirty="0">
                          <a:solidFill>
                            <a:schemeClr val="tx1"/>
                          </a:solidFill>
                        </a:rPr>
                        <a:t>Hochschule für Architektur, Bau und </a:t>
                      </a:r>
                      <a:r>
                        <a:rPr lang="de-CH" sz="1400" b="0" dirty="0" err="1">
                          <a:solidFill>
                            <a:schemeClr val="tx1"/>
                          </a:solidFill>
                        </a:rPr>
                        <a:t>Geomatik</a:t>
                      </a:r>
                      <a:r>
                        <a:rPr lang="de-CH" sz="1400" b="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CH" sz="1400" b="0" dirty="0">
                          <a:solidFill>
                            <a:schemeClr val="tx1"/>
                          </a:solidFill>
                        </a:rPr>
                      </a:br>
                      <a:r>
                        <a:rPr lang="de-CH" sz="1400" b="0" dirty="0">
                          <a:solidFill>
                            <a:schemeClr val="tx1"/>
                          </a:solidFill>
                        </a:rPr>
                        <a:t>Institut Vermessung und Geoinformation</a:t>
                      </a:r>
                    </a:p>
                    <a:p>
                      <a:endParaRPr lang="de-CH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CH" sz="1400" b="0" baseline="0" dirty="0">
                          <a:solidFill>
                            <a:schemeClr val="tx1"/>
                          </a:solidFill>
                        </a:rPr>
                        <a:t/>
                      </a:r>
                      <a:br>
                        <a:rPr lang="de-CH" sz="1400" b="0" baseline="0" dirty="0">
                          <a:solidFill>
                            <a:schemeClr val="tx1"/>
                          </a:solidFill>
                        </a:rPr>
                      </a:b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feld 10"/>
          <p:cNvSpPr txBox="1"/>
          <p:nvPr/>
        </p:nvSpPr>
        <p:spPr>
          <a:xfrm>
            <a:off x="7105380" y="6335949"/>
            <a:ext cx="3177559" cy="10618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bg1"/>
                </a:solidFill>
              </a:rPr>
              <a:t>@</a:t>
            </a:r>
            <a:r>
              <a:rPr lang="de-CH" dirty="0" err="1">
                <a:solidFill>
                  <a:schemeClr val="bg1"/>
                </a:solidFill>
              </a:rPr>
              <a:t>MartinChristen</a:t>
            </a:r>
            <a:r>
              <a:rPr lang="de-CH" dirty="0">
                <a:solidFill>
                  <a:schemeClr val="bg1"/>
                </a:solidFill>
              </a:rPr>
              <a:t/>
            </a:r>
            <a:br>
              <a:rPr lang="de-CH" dirty="0">
                <a:solidFill>
                  <a:schemeClr val="bg1"/>
                </a:solidFill>
              </a:rPr>
            </a:br>
            <a:r>
              <a:rPr lang="de-CH" dirty="0" err="1" smtClean="0">
                <a:solidFill>
                  <a:schemeClr val="bg1"/>
                </a:solidFill>
              </a:rPr>
              <a:t>Github</a:t>
            </a:r>
            <a:r>
              <a:rPr lang="de-CH" dirty="0">
                <a:solidFill>
                  <a:schemeClr val="bg1"/>
                </a:solidFill>
              </a:rPr>
              <a:t>: </a:t>
            </a:r>
            <a:r>
              <a:rPr lang="de-CH" dirty="0" err="1">
                <a:solidFill>
                  <a:schemeClr val="bg1"/>
                </a:solidFill>
              </a:rPr>
              <a:t>MartinChristen</a:t>
            </a:r>
            <a:endParaRPr lang="de-CH" dirty="0">
              <a:solidFill>
                <a:schemeClr val="bg1"/>
              </a:solidFill>
            </a:endParaRPr>
          </a:p>
          <a:p>
            <a:r>
              <a:rPr lang="de-CH" dirty="0" err="1" smtClean="0">
                <a:solidFill>
                  <a:schemeClr val="bg1"/>
                </a:solidFill>
              </a:rPr>
              <a:t>Gitlab</a:t>
            </a:r>
            <a:r>
              <a:rPr lang="de-CH" dirty="0">
                <a:solidFill>
                  <a:schemeClr val="bg1"/>
                </a:solidFill>
              </a:rPr>
              <a:t>: martin.christen</a:t>
            </a:r>
          </a:p>
        </p:txBody>
      </p:sp>
      <p:pic>
        <p:nvPicPr>
          <p:cNvPr id="18" name="Picture 4" descr="https://github.global.ssl.fastly.net/images/modules/logos_page/GitHub-Mar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840" y="5862105"/>
            <a:ext cx="473844" cy="4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://loft965.files.wordpress.com/2013/01/twitt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872" y="5944767"/>
            <a:ext cx="352616" cy="3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8824" y="5922485"/>
            <a:ext cx="342900" cy="342900"/>
          </a:xfrm>
          <a:prstGeom prst="rect">
            <a:avLst/>
          </a:prstGeom>
        </p:spPr>
      </p:pic>
      <p:pic>
        <p:nvPicPr>
          <p:cNvPr id="14" name="Picture 6" descr="Logo PythonCamp Cologn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788" y="104769"/>
            <a:ext cx="4913285" cy="93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87685" y="3653740"/>
            <a:ext cx="634575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martinchristen</a:t>
            </a:r>
            <a:r>
              <a:rPr lang="en-US" dirty="0"/>
              <a:t>/</a:t>
            </a:r>
            <a:r>
              <a:rPr lang="en-US" dirty="0" err="1"/>
              <a:t>pygame</a:t>
            </a:r>
            <a:r>
              <a:rPr lang="en-US" dirty="0"/>
              <a:t>-tutorial</a:t>
            </a:r>
          </a:p>
        </p:txBody>
      </p:sp>
    </p:spTree>
    <p:extLst>
      <p:ext uri="{BB962C8B-B14F-4D97-AF65-F5344CB8AC3E}">
        <p14:creationId xmlns:p14="http://schemas.microsoft.com/office/powerpoint/2010/main" val="156549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Timing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188" y="1692399"/>
            <a:ext cx="9213850" cy="5505326"/>
          </a:xfrm>
        </p:spPr>
        <p:txBody>
          <a:bodyPr/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from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pygame.locals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import *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import random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pygame.init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screen=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pygame.display.set_mode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([640, 480])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clock =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pygame.time.Clock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running = True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while running: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screen.fill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((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random.randint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(0,255),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random.randint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(0,255),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random.randint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(0,255)))  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pygame.display.flip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clock.tick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(2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)   # 2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Bilder</a:t>
            </a:r>
            <a:r>
              <a:rPr lang="en-US" sz="1200" b="1" dirty="0" smtClean="0">
                <a:latin typeface="Courier New" charset="0"/>
                <a:ea typeface="Courier New" charset="0"/>
                <a:cs typeface="Courier New" charset="0"/>
              </a:rPr>
              <a:t> pro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Sekunde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for event in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pygame.event.get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():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if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event.type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QUIT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    running = False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event.type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== KEYDOWN: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    if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event.key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== K_ESCAPE: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        running = False</a:t>
            </a:r>
          </a:p>
          <a:p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</a:t>
            </a:r>
            <a:r>
              <a:rPr lang="en-US" sz="1200" dirty="0" err="1" smtClean="0">
                <a:latin typeface="Courier New" charset="0"/>
                <a:ea typeface="Courier New" charset="0"/>
                <a:cs typeface="Courier New" charset="0"/>
              </a:rPr>
              <a:t>ygame.quit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 descr="../../../../Desktop/Picture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31" y="5436815"/>
            <a:ext cx="5802083" cy="13660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 bwMode="auto">
          <a:xfrm>
            <a:off x="7600740" y="5364807"/>
            <a:ext cx="842304" cy="655125"/>
          </a:xfrm>
          <a:prstGeom prst="ellipse">
            <a:avLst/>
          </a:prstGeom>
          <a:solidFill>
            <a:srgbClr val="92D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5202684" y="5364807"/>
            <a:ext cx="1296144" cy="655125"/>
          </a:xfrm>
          <a:prstGeom prst="ellipse">
            <a:avLst/>
          </a:prstGeom>
          <a:solidFill>
            <a:srgbClr val="92D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514481" y="5364807"/>
            <a:ext cx="842304" cy="655125"/>
          </a:xfrm>
          <a:prstGeom prst="ellipse">
            <a:avLst/>
          </a:prstGeom>
          <a:solidFill>
            <a:srgbClr val="FFC00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96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Zeichnen</a:t>
            </a:r>
            <a:r>
              <a:rPr lang="en-US" dirty="0" smtClean="0"/>
              <a:t> in 2D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188" y="3708623"/>
            <a:ext cx="9213850" cy="3240360"/>
          </a:xfrm>
        </p:spPr>
        <p:txBody>
          <a:bodyPr/>
          <a:lstStyle/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color = (255,0,0)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pygame.draw.line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[0, 0], [50,30], 5)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pygame.draw.lines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[[0, 80], [50, 90], [200, 80], [220, 30]], 5)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pygame.draw.aaline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[0, 50],[50, 80], </a:t>
            </a:r>
            <a:r>
              <a:rPr lang="en-US" sz="1400" b="1" dirty="0">
                <a:latin typeface="Courier New" charset="0"/>
                <a:ea typeface="Courier New" charset="0"/>
                <a:cs typeface="Courier New" charset="0"/>
              </a:rPr>
              <a:t>True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pygame.draw.rect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[75, 10, 50, 20], 2)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pygame.draw.rect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[150, 10, 50, 20])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pygame.draw.ellipse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[225, 10, 50, 20], 2)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pygame.draw.ellipse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[300, 10, 50, 20])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pygame.draw.polygon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[[100, 100], [0, 200], [200, 200]], 5)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pygame.draw.arc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color,[210, 75, 150, 125], 0,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math.pi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/2, 2)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pygame.draw.arc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color,[210, 75, 150, 125],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math.pi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/2,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math.pi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2)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pygame.draw.arc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[210, 75, 150, 125], 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math.pi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3*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math.pi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/2, 2)</a:t>
            </a:r>
            <a:br>
              <a:rPr lang="en-US" sz="14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pygame.draw.arc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(screen, color,  [210, 75, 150, 125], 3*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math.pi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/2, 2*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math.pi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2)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8" name="Picture 7" descr="../../../../Desktop/koord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048" y="30990"/>
            <a:ext cx="4957212" cy="34715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9548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</a:t>
            </a:r>
            <a:r>
              <a:rPr lang="en-US" dirty="0" err="1" smtClean="0"/>
              <a:t>Logik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188" y="4500711"/>
            <a:ext cx="9213850" cy="2448272"/>
          </a:xfrm>
        </p:spPr>
        <p:txBody>
          <a:bodyPr/>
          <a:lstStyle/>
          <a:p>
            <a:r>
              <a:rPr lang="en-US" dirty="0" err="1" smtClean="0"/>
              <a:t>Ziel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wollen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</a:t>
            </a:r>
            <a:r>
              <a:rPr lang="en-US" dirty="0" err="1" smtClean="0"/>
              <a:t>Rechteck</a:t>
            </a:r>
            <a:r>
              <a:rPr lang="en-US" dirty="0" smtClean="0"/>
              <a:t> </a:t>
            </a:r>
            <a:r>
              <a:rPr lang="en-US" dirty="0" err="1" smtClean="0"/>
              <a:t>zeichnen</a:t>
            </a:r>
            <a:r>
              <a:rPr lang="en-US" dirty="0" smtClean="0"/>
              <a:t> und dieses </a:t>
            </a:r>
            <a:r>
              <a:rPr lang="en-US" dirty="0" err="1" smtClean="0"/>
              <a:t>mit</a:t>
            </a:r>
            <a:r>
              <a:rPr lang="en-US" dirty="0" smtClean="0"/>
              <a:t> den </a:t>
            </a:r>
            <a:r>
              <a:rPr lang="en-US" dirty="0" err="1" smtClean="0"/>
              <a:t>Pfeiltasten</a:t>
            </a:r>
            <a:r>
              <a:rPr lang="en-US" dirty="0" smtClean="0"/>
              <a:t> auf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Bildschirm</a:t>
            </a:r>
            <a:r>
              <a:rPr lang="en-US" dirty="0" smtClean="0"/>
              <a:t> </a:t>
            </a:r>
            <a:r>
              <a:rPr lang="en-US" dirty="0" err="1" smtClean="0"/>
              <a:t>bewegen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sieht</a:t>
            </a:r>
            <a:r>
              <a:rPr lang="en-US" dirty="0" smtClean="0"/>
              <a:t> die Game-</a:t>
            </a:r>
            <a:r>
              <a:rPr lang="en-US" dirty="0" err="1" smtClean="0"/>
              <a:t>Logik</a:t>
            </a:r>
            <a:r>
              <a:rPr lang="en-US" dirty="0" smtClean="0"/>
              <a:t> </a:t>
            </a:r>
            <a:r>
              <a:rPr lang="en-US" dirty="0" err="1" smtClean="0"/>
              <a:t>aus</a:t>
            </a:r>
            <a:r>
              <a:rPr lang="en-US" dirty="0" smtClean="0"/>
              <a:t> ?</a:t>
            </a:r>
            <a:endParaRPr lang="en-US" dirty="0"/>
          </a:p>
        </p:txBody>
      </p:sp>
      <p:pic>
        <p:nvPicPr>
          <p:cNvPr id="7" name="Picture 6" descr="../../../../Desktop/Picture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580" y="1980431"/>
            <a:ext cx="5802083" cy="13660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 bwMode="auto">
          <a:xfrm>
            <a:off x="5541189" y="1908423"/>
            <a:ext cx="842304" cy="655125"/>
          </a:xfrm>
          <a:prstGeom prst="ellipse">
            <a:avLst/>
          </a:prstGeom>
          <a:solidFill>
            <a:srgbClr val="92D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3143133" y="1908423"/>
            <a:ext cx="1296144" cy="655125"/>
          </a:xfrm>
          <a:prstGeom prst="ellipse">
            <a:avLst/>
          </a:prstGeom>
          <a:solidFill>
            <a:srgbClr val="92D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6455501" y="1908423"/>
            <a:ext cx="842304" cy="655125"/>
          </a:xfrm>
          <a:prstGeom prst="ellipse">
            <a:avLst/>
          </a:prstGeom>
          <a:solidFill>
            <a:srgbClr val="92D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536163" y="1897716"/>
            <a:ext cx="995479" cy="655125"/>
          </a:xfrm>
          <a:prstGeom prst="ellipse">
            <a:avLst/>
          </a:prstGeom>
          <a:solidFill>
            <a:srgbClr val="FFC00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912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</a:t>
            </a:r>
            <a:r>
              <a:rPr lang="en-US" dirty="0" err="1" smtClean="0"/>
              <a:t>abfangen</a:t>
            </a:r>
            <a:r>
              <a:rPr lang="en-US" dirty="0" smtClean="0"/>
              <a:t> - </a:t>
            </a:r>
            <a:r>
              <a:rPr lang="en-US" dirty="0" err="1" smtClean="0"/>
              <a:t>Zustände</a:t>
            </a:r>
            <a:r>
              <a:rPr lang="en-US" dirty="0" smtClean="0"/>
              <a:t> </a:t>
            </a:r>
            <a:r>
              <a:rPr lang="en-US" dirty="0" err="1" smtClean="0"/>
              <a:t>speichern</a:t>
            </a:r>
            <a:r>
              <a:rPr lang="en-US" dirty="0" smtClean="0"/>
              <a:t> – </a:t>
            </a:r>
            <a:r>
              <a:rPr lang="en-US" dirty="0" err="1" smtClean="0"/>
              <a:t>Grafik</a:t>
            </a:r>
            <a:r>
              <a:rPr lang="en-US" dirty="0" smtClean="0"/>
              <a:t> </a:t>
            </a:r>
            <a:r>
              <a:rPr lang="en-US" dirty="0" err="1" smtClean="0"/>
              <a:t>entsprechend</a:t>
            </a:r>
            <a:r>
              <a:rPr lang="en-US" dirty="0" smtClean="0"/>
              <a:t> </a:t>
            </a:r>
            <a:r>
              <a:rPr lang="en-US" dirty="0" err="1" smtClean="0"/>
              <a:t>darstellen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 numCol="2"/>
          <a:lstStyle/>
          <a:p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pygame.init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r>
              <a:rPr lang="en-US" sz="1200" i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i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w = 640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h = 480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screen=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pygame.display.set_mode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([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w,h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])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clock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pygame.time.Clock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running 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= True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left = 0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right = 0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xpos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w/2-32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ypos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4*h/5-16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while running: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for event in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pygame.event.get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():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if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event.type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pygame.QUIT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    running = False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if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event.type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pygame.KEYDOWN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event.key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pygame.K_LEFT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sz="12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               left = 1</a:t>
            </a:r>
            <a:br>
              <a:rPr lang="en-US" sz="12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               right = 0</a:t>
            </a:r>
            <a:br>
              <a:rPr lang="en-US" sz="12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event.key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pygame.K_RIGHT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sz="12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               left = 0</a:t>
            </a:r>
            <a:br>
              <a:rPr lang="en-US" sz="12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                right = 1</a:t>
            </a:r>
            <a:br>
              <a:rPr lang="en-US" sz="12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screen.fill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([0,0,0])</a:t>
            </a:r>
            <a:r>
              <a:rPr lang="en-US" sz="1200" i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i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i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xpos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+= right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xpos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-= left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xpos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&gt; w - 32: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xpos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x-32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xpos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&lt; 32: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xpos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= 32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pygame.draw.rect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(screen, (255,255,255), [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xpos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ypos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, 64, 32])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pygame.display.flip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200" b="1" dirty="0" err="1">
                <a:latin typeface="Courier New" charset="0"/>
                <a:ea typeface="Courier New" charset="0"/>
                <a:cs typeface="Courier New" charset="0"/>
              </a:rPr>
              <a:t>clock.tick</a:t>
            </a:r>
            <a:r>
              <a:rPr lang="en-US" sz="1200" b="1" dirty="0">
                <a:latin typeface="Courier New" charset="0"/>
                <a:ea typeface="Courier New" charset="0"/>
                <a:cs typeface="Courier New" charset="0"/>
              </a:rPr>
              <a:t>(60)</a:t>
            </a:r>
            <a:r>
              <a:rPr lang="en-US" sz="12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2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200" dirty="0" err="1">
                <a:latin typeface="Courier New" charset="0"/>
                <a:ea typeface="Courier New" charset="0"/>
                <a:cs typeface="Courier New" charset="0"/>
              </a:rPr>
              <a:t>pygame.quit</a:t>
            </a:r>
            <a:r>
              <a:rPr lang="en-US" sz="1200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sz="12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448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Animierte</a:t>
            </a:r>
            <a:r>
              <a:rPr lang="en-US" dirty="0" smtClean="0"/>
              <a:t> </a:t>
            </a:r>
            <a:r>
              <a:rPr lang="en-US" dirty="0" err="1" smtClean="0"/>
              <a:t>Objekte</a:t>
            </a:r>
            <a:r>
              <a:rPr lang="en-US" dirty="0" smtClean="0"/>
              <a:t> und </a:t>
            </a:r>
            <a:r>
              <a:rPr lang="en-US" dirty="0" err="1" smtClean="0"/>
              <a:t>Kollision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Ziel</a:t>
            </a:r>
            <a:r>
              <a:rPr lang="en-US" dirty="0" smtClean="0"/>
              <a:t>: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wollen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Kugel </a:t>
            </a:r>
            <a:r>
              <a:rPr lang="en-US" dirty="0" err="1" smtClean="0"/>
              <a:t>animieren</a:t>
            </a:r>
            <a:r>
              <a:rPr lang="en-US" dirty="0" smtClean="0"/>
              <a:t> </a:t>
            </a:r>
            <a:r>
              <a:rPr lang="en-US" dirty="0" err="1" smtClean="0"/>
              <a:t>lassen</a:t>
            </a:r>
            <a:r>
              <a:rPr lang="en-US" dirty="0" smtClean="0"/>
              <a:t>. </a:t>
            </a:r>
            <a:r>
              <a:rPr lang="en-US" dirty="0" err="1" smtClean="0"/>
              <a:t>Kollidiert</a:t>
            </a:r>
            <a:r>
              <a:rPr lang="en-US" dirty="0" smtClean="0"/>
              <a:t> die Kugel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Bildschirmrand</a:t>
            </a:r>
            <a:r>
              <a:rPr lang="en-US" dirty="0" smtClean="0"/>
              <a:t>, so </a:t>
            </a:r>
            <a:r>
              <a:rPr lang="en-US" dirty="0" err="1" smtClean="0"/>
              <a:t>soll</a:t>
            </a:r>
            <a:r>
              <a:rPr lang="en-US" dirty="0" smtClean="0"/>
              <a:t> die </a:t>
            </a:r>
            <a:r>
              <a:rPr lang="en-US" dirty="0" err="1" smtClean="0"/>
              <a:t>Richtung</a:t>
            </a:r>
            <a:r>
              <a:rPr lang="en-US" dirty="0" smtClean="0"/>
              <a:t> </a:t>
            </a:r>
            <a:r>
              <a:rPr lang="en-US" dirty="0" err="1" smtClean="0"/>
              <a:t>geändert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, so </a:t>
            </a:r>
            <a:r>
              <a:rPr lang="en-US" dirty="0" err="1" smtClean="0"/>
              <a:t>dass</a:t>
            </a:r>
            <a:r>
              <a:rPr lang="en-US" dirty="0" smtClean="0"/>
              <a:t> die Kugel </a:t>
            </a:r>
            <a:r>
              <a:rPr lang="en-US" dirty="0" err="1" smtClean="0"/>
              <a:t>immer</a:t>
            </a:r>
            <a:r>
              <a:rPr lang="en-US" dirty="0" smtClean="0"/>
              <a:t> </a:t>
            </a:r>
            <a:r>
              <a:rPr lang="en-US" dirty="0" err="1" smtClean="0"/>
              <a:t>innerhalb</a:t>
            </a:r>
            <a:r>
              <a:rPr lang="en-US" dirty="0" smtClean="0"/>
              <a:t> des </a:t>
            </a:r>
            <a:r>
              <a:rPr lang="en-US" dirty="0" err="1" smtClean="0"/>
              <a:t>Fensters</a:t>
            </a:r>
            <a:r>
              <a:rPr lang="en-US" dirty="0" smtClean="0"/>
              <a:t> </a:t>
            </a:r>
            <a:r>
              <a:rPr lang="en-US" dirty="0" err="1" smtClean="0"/>
              <a:t>bleibt</a:t>
            </a:r>
            <a:r>
              <a:rPr lang="en-US" dirty="0" smtClean="0"/>
              <a:t>.</a:t>
            </a:r>
          </a:p>
          <a:p>
            <a:r>
              <a:rPr lang="en-US" sz="1600" b="1" dirty="0" err="1" smtClean="0"/>
              <a:t>Lösung</a:t>
            </a:r>
            <a:r>
              <a:rPr lang="en-US" sz="1600" b="1" dirty="0" smtClean="0"/>
              <a:t>: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Um die Kugel </a:t>
            </a:r>
            <a:r>
              <a:rPr lang="en-US" sz="1600" dirty="0" err="1" smtClean="0"/>
              <a:t>zu</a:t>
            </a:r>
            <a:r>
              <a:rPr lang="en-US" sz="1600" dirty="0" smtClean="0"/>
              <a:t> </a:t>
            </a:r>
            <a:r>
              <a:rPr lang="en-US" sz="1600" dirty="0" err="1" smtClean="0"/>
              <a:t>bewegen</a:t>
            </a:r>
            <a:r>
              <a:rPr lang="en-US" sz="1600" dirty="0" smtClean="0"/>
              <a:t> </a:t>
            </a:r>
            <a:r>
              <a:rPr lang="en-US" sz="1600" dirty="0" err="1" smtClean="0"/>
              <a:t>wird</a:t>
            </a:r>
            <a:r>
              <a:rPr lang="en-US" sz="1600" dirty="0" smtClean="0"/>
              <a:t> </a:t>
            </a:r>
            <a:r>
              <a:rPr lang="en-US" sz="1600" dirty="0" err="1" smtClean="0"/>
              <a:t>im</a:t>
            </a:r>
            <a:r>
              <a:rPr lang="en-US" sz="1600" dirty="0" smtClean="0"/>
              <a:t> </a:t>
            </a:r>
            <a:r>
              <a:rPr lang="en-US" sz="1600" dirty="0" err="1" smtClean="0"/>
              <a:t>Gameloop</a:t>
            </a:r>
            <a:r>
              <a:rPr lang="en-US" sz="1600" dirty="0" smtClean="0"/>
              <a:t> die Position in </a:t>
            </a:r>
            <a:r>
              <a:rPr lang="en-US" sz="1600" dirty="0" err="1" smtClean="0"/>
              <a:t>jedem</a:t>
            </a:r>
            <a:r>
              <a:rPr lang="en-US" sz="1600" dirty="0" smtClean="0"/>
              <a:t> Frame </a:t>
            </a:r>
            <a:r>
              <a:rPr lang="en-US" sz="1600" dirty="0" err="1" smtClean="0"/>
              <a:t>aktualisiert</a:t>
            </a:r>
            <a:r>
              <a:rPr lang="en-US" sz="1600" dirty="0" smtClean="0"/>
              <a:t>. </a:t>
            </a:r>
            <a:r>
              <a:rPr lang="en-US" sz="1600" dirty="0" err="1" smtClean="0"/>
              <a:t>Dafür</a:t>
            </a:r>
            <a:r>
              <a:rPr lang="en-US" sz="1600" dirty="0" smtClean="0"/>
              <a:t> </a:t>
            </a:r>
            <a:r>
              <a:rPr lang="en-US" sz="1600" dirty="0" err="1" smtClean="0"/>
              <a:t>verwenden</a:t>
            </a:r>
            <a:r>
              <a:rPr lang="en-US" sz="1600" dirty="0" smtClean="0"/>
              <a:t> </a:t>
            </a:r>
            <a:r>
              <a:rPr lang="en-US" sz="1600" dirty="0" err="1" smtClean="0"/>
              <a:t>wir</a:t>
            </a:r>
            <a:r>
              <a:rPr lang="en-US" sz="1600" dirty="0" smtClean="0"/>
              <a:t> </a:t>
            </a:r>
            <a:r>
              <a:rPr lang="en-US" sz="1600" dirty="0" err="1" smtClean="0"/>
              <a:t>einen</a:t>
            </a:r>
            <a:r>
              <a:rPr lang="en-US" sz="1600" dirty="0" smtClean="0"/>
              <a:t> 2D-Vektor (</a:t>
            </a:r>
            <a:r>
              <a:rPr lang="en-US" sz="1600" dirty="0" err="1" smtClean="0"/>
              <a:t>Richtungsvektor</a:t>
            </a:r>
            <a:r>
              <a:rPr lang="en-US" sz="1600" dirty="0" smtClean="0"/>
              <a:t>):</a:t>
            </a:r>
            <a:br>
              <a:rPr lang="en-US" sz="1600" dirty="0" smtClean="0"/>
            </a:br>
            <a:r>
              <a:rPr lang="en-US" sz="1600" dirty="0" err="1" smtClean="0"/>
              <a:t>Dazu</a:t>
            </a:r>
            <a:r>
              <a:rPr lang="en-US" sz="1600" dirty="0" smtClean="0"/>
              <a:t> </a:t>
            </a:r>
            <a:r>
              <a:rPr lang="en-US" sz="1600" dirty="0" err="1" smtClean="0"/>
              <a:t>initialisieren</a:t>
            </a:r>
            <a:r>
              <a:rPr lang="en-US" sz="1600" dirty="0" smtClean="0"/>
              <a:t> </a:t>
            </a:r>
            <a:r>
              <a:rPr lang="en-US" sz="1600" dirty="0" err="1" smtClean="0"/>
              <a:t>wir</a:t>
            </a:r>
            <a:r>
              <a:rPr lang="en-US" sz="1600" dirty="0" smtClean="0"/>
              <a:t> die Position der Kugel und die </a:t>
            </a:r>
            <a:r>
              <a:rPr lang="en-US" sz="1600" dirty="0" err="1" smtClean="0"/>
              <a:t>Richtung</a:t>
            </a:r>
            <a:r>
              <a:rPr lang="en-US" sz="1600" dirty="0" smtClean="0"/>
              <a:t>. Die </a:t>
            </a:r>
            <a:r>
              <a:rPr lang="en-US" sz="1600" dirty="0" err="1" smtClean="0"/>
              <a:t>Startrichtung</a:t>
            </a:r>
            <a:r>
              <a:rPr lang="en-US" sz="1600" dirty="0" smtClean="0"/>
              <a:t> </a:t>
            </a:r>
            <a:r>
              <a:rPr lang="en-US" sz="1600" dirty="0" err="1" smtClean="0"/>
              <a:t>soll</a:t>
            </a:r>
            <a:r>
              <a:rPr lang="en-US" sz="1600" dirty="0" smtClean="0"/>
              <a:t> (1,1) sein. (also 1 pixel in y-</a:t>
            </a:r>
            <a:r>
              <a:rPr lang="en-US" sz="1600" dirty="0" err="1" smtClean="0"/>
              <a:t>Richtung</a:t>
            </a:r>
            <a:r>
              <a:rPr lang="en-US" sz="1600" dirty="0" smtClean="0"/>
              <a:t> und 1 Pixel in x-</a:t>
            </a:r>
            <a:r>
              <a:rPr lang="en-US" sz="1600" dirty="0" err="1" smtClean="0"/>
              <a:t>Richtung</a:t>
            </a:r>
            <a:r>
              <a:rPr lang="en-US" sz="1600" dirty="0" smtClean="0"/>
              <a:t>). Die </a:t>
            </a:r>
            <a:r>
              <a:rPr lang="en-US" sz="1600" dirty="0" err="1" smtClean="0"/>
              <a:t>Startpositoin</a:t>
            </a:r>
            <a:r>
              <a:rPr lang="en-US" sz="1600" dirty="0" smtClean="0"/>
              <a:t> der Kugel </a:t>
            </a:r>
            <a:r>
              <a:rPr lang="en-US" sz="1600" dirty="0" err="1" smtClean="0"/>
              <a:t>initialisieren</a:t>
            </a:r>
            <a:r>
              <a:rPr lang="en-US" sz="1600" dirty="0" smtClean="0"/>
              <a:t> </a:t>
            </a:r>
            <a:r>
              <a:rPr lang="en-US" sz="1600" dirty="0" err="1" smtClean="0"/>
              <a:t>wir</a:t>
            </a:r>
            <a:r>
              <a:rPr lang="en-US" sz="1600" dirty="0" smtClean="0"/>
              <a:t> </a:t>
            </a:r>
            <a:r>
              <a:rPr lang="en-US" sz="1600" dirty="0" err="1" smtClean="0"/>
              <a:t>mit</a:t>
            </a:r>
            <a:r>
              <a:rPr lang="en-US" sz="1600" dirty="0" smtClean="0"/>
              <a:t> den </a:t>
            </a:r>
            <a:r>
              <a:rPr lang="en-US" sz="1600" dirty="0" err="1" smtClean="0"/>
              <a:t>Variablen</a:t>
            </a:r>
            <a:r>
              <a:rPr lang="en-US" sz="1600" dirty="0" smtClean="0"/>
              <a:t> </a:t>
            </a:r>
            <a:r>
              <a:rPr lang="en-US" sz="1600" dirty="0" err="1" smtClean="0"/>
              <a:t>xKugel</a:t>
            </a:r>
            <a:r>
              <a:rPr lang="en-US" sz="1600" dirty="0" smtClean="0"/>
              <a:t>, </a:t>
            </a:r>
            <a:r>
              <a:rPr lang="en-US" sz="1600" dirty="0" err="1" smtClean="0"/>
              <a:t>yKugel</a:t>
            </a:r>
            <a:r>
              <a:rPr lang="en-US" sz="1600" dirty="0" smtClean="0"/>
              <a:t>. Die Kugel </a:t>
            </a:r>
            <a:r>
              <a:rPr lang="en-US" sz="1600" dirty="0" err="1" smtClean="0"/>
              <a:t>soll</a:t>
            </a:r>
            <a:r>
              <a:rPr lang="en-US" sz="1600" dirty="0" smtClean="0"/>
              <a:t> </a:t>
            </a:r>
            <a:r>
              <a:rPr lang="en-US" sz="1600" dirty="0" err="1" smtClean="0"/>
              <a:t>auch</a:t>
            </a:r>
            <a:r>
              <a:rPr lang="en-US" sz="1600" dirty="0" smtClean="0"/>
              <a:t> </a:t>
            </a:r>
            <a:r>
              <a:rPr lang="en-US" sz="1600" dirty="0" err="1" smtClean="0"/>
              <a:t>eine</a:t>
            </a:r>
            <a:r>
              <a:rPr lang="en-US" sz="1600" dirty="0" smtClean="0"/>
              <a:t> </a:t>
            </a:r>
            <a:r>
              <a:rPr lang="en-US" sz="1600" dirty="0" err="1" smtClean="0"/>
              <a:t>Farbe</a:t>
            </a:r>
            <a:r>
              <a:rPr lang="en-US" sz="1600" dirty="0" smtClean="0"/>
              <a:t> </a:t>
            </a:r>
            <a:r>
              <a:rPr lang="en-US" sz="1600" dirty="0" err="1" smtClean="0"/>
              <a:t>erhalten</a:t>
            </a:r>
            <a:r>
              <a:rPr lang="en-US" sz="1600" dirty="0" smtClean="0"/>
              <a:t>, </a:t>
            </a:r>
            <a:r>
              <a:rPr lang="en-US" sz="1600" dirty="0" err="1" smtClean="0"/>
              <a:t>diese</a:t>
            </a:r>
            <a:r>
              <a:rPr lang="en-US" sz="1600" dirty="0" smtClean="0"/>
              <a:t> </a:t>
            </a:r>
            <a:r>
              <a:rPr lang="en-US" sz="1600" dirty="0" err="1" smtClean="0"/>
              <a:t>wird</a:t>
            </a:r>
            <a:r>
              <a:rPr lang="en-US" sz="1600" dirty="0" smtClean="0"/>
              <a:t> in der </a:t>
            </a:r>
            <a:r>
              <a:rPr lang="en-US" sz="1600" dirty="0" err="1" smtClean="0"/>
              <a:t>Variablen</a:t>
            </a:r>
            <a:r>
              <a:rPr lang="en-US" sz="1600" dirty="0" smtClean="0"/>
              <a:t> </a:t>
            </a:r>
            <a:r>
              <a:rPr lang="en-US" sz="1600" dirty="0" err="1" smtClean="0"/>
              <a:t>farbe</a:t>
            </a:r>
            <a:r>
              <a:rPr lang="en-US" sz="1600" dirty="0" smtClean="0"/>
              <a:t> </a:t>
            </a:r>
            <a:r>
              <a:rPr lang="en-US" sz="1600" dirty="0" err="1" smtClean="0"/>
              <a:t>gespeichert</a:t>
            </a:r>
            <a:r>
              <a:rPr lang="en-US" sz="1600" dirty="0" smtClean="0"/>
              <a:t>.</a:t>
            </a:r>
          </a:p>
          <a:p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xKugel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50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yKugel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100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dx = 1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1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farbe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(255,0,0)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/>
              <a:t>   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49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Gameloop</a:t>
            </a:r>
            <a:r>
              <a:rPr lang="en-US" dirty="0" smtClean="0"/>
              <a:t> </a:t>
            </a:r>
            <a:r>
              <a:rPr lang="en-US" dirty="0" err="1" smtClean="0"/>
              <a:t>schreiben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xKugel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+= dx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>
                <a:latin typeface="Courier New" charset="0"/>
                <a:ea typeface="Courier New" charset="0"/>
                <a:cs typeface="Courier New" charset="0"/>
              </a:rPr>
              <a:t>yKugel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+=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dy</a:t>
            </a:r>
            <a:endParaRPr lang="en-US" sz="1600" dirty="0"/>
          </a:p>
          <a:p>
            <a:r>
              <a:rPr lang="en-US" dirty="0" smtClean="0"/>
              <a:t>Um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überprüfen</a:t>
            </a:r>
            <a:r>
              <a:rPr lang="en-US" dirty="0" smtClean="0"/>
              <a:t>, </a:t>
            </a:r>
            <a:r>
              <a:rPr lang="en-US" dirty="0" err="1" smtClean="0"/>
              <a:t>ob</a:t>
            </a:r>
            <a:r>
              <a:rPr lang="en-US" dirty="0" smtClean="0"/>
              <a:t> die Kugel </a:t>
            </a:r>
            <a:r>
              <a:rPr lang="en-US" dirty="0" err="1" smtClean="0"/>
              <a:t>über</a:t>
            </a:r>
            <a:r>
              <a:rPr lang="en-US" dirty="0" smtClean="0"/>
              <a:t> den </a:t>
            </a:r>
            <a:r>
              <a:rPr lang="en-US" dirty="0" err="1" smtClean="0"/>
              <a:t>Bildschirmrand</a:t>
            </a:r>
            <a:r>
              <a:rPr lang="en-US" dirty="0" smtClean="0"/>
              <a:t> </a:t>
            </a:r>
            <a:r>
              <a:rPr lang="en-US" dirty="0" err="1" smtClean="0"/>
              <a:t>läuft</a:t>
            </a:r>
            <a:r>
              <a:rPr lang="en-US" dirty="0" smtClean="0"/>
              <a:t>, </a:t>
            </a:r>
            <a:r>
              <a:rPr lang="en-US" dirty="0" err="1" smtClean="0"/>
              <a:t>schreiben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:</a:t>
            </a:r>
          </a:p>
          <a:p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xKugel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&gt; w - 16: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dx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-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dx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yKugel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&gt; h - 16: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-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xKugel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&lt; 0: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dx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-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dx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if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yKugel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&lt; 0:</a:t>
            </a:r>
            <a:br>
              <a:rPr lang="en-US" sz="16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= -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dy</a:t>
            </a:r>
            <a:endParaRPr lang="en-US" dirty="0"/>
          </a:p>
          <a:p>
            <a:r>
              <a:rPr lang="en-US" dirty="0" err="1" smtClean="0"/>
              <a:t>Danach</a:t>
            </a:r>
            <a:r>
              <a:rPr lang="en-US" dirty="0" smtClean="0"/>
              <a:t> </a:t>
            </a:r>
            <a:r>
              <a:rPr lang="en-US" dirty="0" err="1" smtClean="0"/>
              <a:t>zeichnen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die Kugel: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pygame.draw.ellipse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(screen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farbe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, [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xKugel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 err="1" smtClean="0">
                <a:latin typeface="Courier New" charset="0"/>
                <a:ea typeface="Courier New" charset="0"/>
                <a:cs typeface="Courier New" charset="0"/>
              </a:rPr>
              <a:t>yKugel</a:t>
            </a:r>
            <a:r>
              <a:rPr lang="en-US" sz="16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600" dirty="0">
                <a:latin typeface="Courier New" charset="0"/>
                <a:ea typeface="Courier New" charset="0"/>
                <a:cs typeface="Courier New" charset="0"/>
              </a:rPr>
              <a:t>16, 16])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53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ohne</a:t>
            </a:r>
            <a:r>
              <a:rPr lang="en-US" dirty="0" smtClean="0"/>
              <a:t> </a:t>
            </a:r>
            <a:r>
              <a:rPr lang="en-US" dirty="0" err="1" smtClean="0"/>
              <a:t>Objektorientierung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lass Kugel:</a:t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__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__(self, x, y, r=255, g=255, b=255, dx=1,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=1, g=16):</a:t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= x</a:t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= y</a:t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self.farbe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= [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r,g,b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self.richtung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= [dx,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dy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]</a:t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= g</a:t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zeichne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(self):</a:t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</a:b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  <a:sym typeface="Wingdings"/>
              </a:rPr>
              <a:t>       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pygame.draw.ellipse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(screen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self.farbe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, [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self.x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self.y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self.s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])</a:t>
            </a:r>
          </a:p>
          <a:p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400" dirty="0" err="1" smtClean="0">
                <a:latin typeface="Courier New" charset="0"/>
                <a:ea typeface="Courier New" charset="0"/>
                <a:cs typeface="Courier New" charset="0"/>
              </a:rPr>
              <a:t>def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update(self):</a:t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>        . . .</a:t>
            </a:r>
          </a:p>
          <a:p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4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Was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ist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der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Vorteil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der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Objektorientierung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?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>
                <a:sym typeface="Wingdings"/>
              </a:rPr>
              <a:t/>
            </a:r>
            <a:br>
              <a:rPr lang="en-US" dirty="0">
                <a:sym typeface="Wingdings"/>
              </a:rPr>
            </a:br>
            <a:r>
              <a:rPr lang="en-US" dirty="0" smtClean="0">
                <a:sym typeface="Wingdings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63143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 </a:t>
            </a:r>
            <a:r>
              <a:rPr lang="en-US" dirty="0" err="1" smtClean="0"/>
              <a:t>zufällige</a:t>
            </a:r>
            <a:r>
              <a:rPr lang="en-US" dirty="0" smtClean="0"/>
              <a:t> </a:t>
            </a:r>
            <a:r>
              <a:rPr lang="en-US" dirty="0" err="1" smtClean="0"/>
              <a:t>Kugeln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Zunächst</a:t>
            </a:r>
            <a:r>
              <a:rPr lang="en-US" dirty="0" smtClean="0"/>
              <a:t> </a:t>
            </a:r>
            <a:r>
              <a:rPr lang="en-US" dirty="0" err="1" smtClean="0"/>
              <a:t>erstellen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eine</a:t>
            </a:r>
            <a:r>
              <a:rPr lang="en-US" dirty="0" smtClean="0"/>
              <a:t> </a:t>
            </a:r>
            <a:r>
              <a:rPr lang="en-US" dirty="0" err="1" smtClean="0"/>
              <a:t>Liste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“</a:t>
            </a:r>
            <a:r>
              <a:rPr lang="en-US" dirty="0" err="1" smtClean="0"/>
              <a:t>renderbaren</a:t>
            </a:r>
            <a:r>
              <a:rPr lang="en-US" dirty="0" smtClean="0"/>
              <a:t>” </a:t>
            </a:r>
            <a:r>
              <a:rPr lang="en-US" dirty="0" err="1" smtClean="0"/>
              <a:t>Kugeln</a:t>
            </a:r>
            <a:r>
              <a:rPr lang="en-US" dirty="0" smtClean="0"/>
              <a:t>.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import random</a:t>
            </a:r>
          </a:p>
          <a:p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o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bjekte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= []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for k in range(20):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x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random.randint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(0, w-1)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y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random.randint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(0, h-1)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objekte.append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 Kugel(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x,y</a:t>
            </a:r>
            <a:r>
              <a:rPr lang="is-IS" dirty="0" smtClean="0">
                <a:latin typeface="Courier New" charset="0"/>
                <a:ea typeface="Courier New" charset="0"/>
                <a:cs typeface="Courier New" charset="0"/>
              </a:rPr>
              <a:t>) )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endParaRPr lang="en-US" dirty="0"/>
          </a:p>
          <a:p>
            <a:r>
              <a:rPr lang="en-US" dirty="0" err="1" smtClean="0"/>
              <a:t>Selbstverständlich</a:t>
            </a:r>
            <a:r>
              <a:rPr lang="en-US" dirty="0" smtClean="0"/>
              <a:t> </a:t>
            </a:r>
            <a:r>
              <a:rPr lang="en-US" dirty="0" err="1" smtClean="0"/>
              <a:t>könnten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auch</a:t>
            </a:r>
            <a:r>
              <a:rPr lang="en-US" dirty="0" smtClean="0"/>
              <a:t> den </a:t>
            </a:r>
            <a:r>
              <a:rPr lang="en-US" dirty="0" err="1" smtClean="0"/>
              <a:t>Richtungsvektor</a:t>
            </a:r>
            <a:r>
              <a:rPr lang="en-US" dirty="0" smtClean="0"/>
              <a:t>, </a:t>
            </a:r>
            <a:r>
              <a:rPr lang="en-US" dirty="0" err="1" smtClean="0"/>
              <a:t>Farbe</a:t>
            </a:r>
            <a:r>
              <a:rPr lang="en-US" dirty="0" smtClean="0"/>
              <a:t> etc. </a:t>
            </a:r>
            <a:r>
              <a:rPr lang="en-US" dirty="0" err="1" smtClean="0"/>
              <a:t>zufällig</a:t>
            </a:r>
            <a:r>
              <a:rPr lang="en-US" dirty="0" smtClean="0"/>
              <a:t> </a:t>
            </a:r>
            <a:r>
              <a:rPr lang="en-US" dirty="0" err="1" smtClean="0"/>
              <a:t>erstellen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  <a:p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gameloop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jedes</a:t>
            </a:r>
            <a:r>
              <a:rPr lang="en-US" dirty="0" smtClean="0"/>
              <a:t> </a:t>
            </a:r>
            <a:r>
              <a:rPr lang="en-US" dirty="0" err="1" smtClean="0"/>
              <a:t>Objekt</a:t>
            </a:r>
            <a:r>
              <a:rPr lang="en-US" dirty="0" smtClean="0"/>
              <a:t> “update” und “render” </a:t>
            </a:r>
            <a:r>
              <a:rPr lang="en-US" dirty="0" err="1" smtClean="0"/>
              <a:t>ausgeführt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213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Kugeln</a:t>
            </a:r>
            <a:r>
              <a:rPr lang="en-US" dirty="0" smtClean="0"/>
              <a:t> </a:t>
            </a:r>
            <a:r>
              <a:rPr lang="en-US" dirty="0" err="1" smtClean="0"/>
              <a:t>sollen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selbst</a:t>
            </a:r>
            <a:r>
              <a:rPr lang="en-US" dirty="0" smtClean="0"/>
              <a:t> </a:t>
            </a:r>
            <a:r>
              <a:rPr lang="en-US" dirty="0" err="1" smtClean="0"/>
              <a:t>kollidieren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en-US" dirty="0" err="1" smtClean="0"/>
              <a:t>Kugeln</a:t>
            </a:r>
            <a:r>
              <a:rPr lang="en-US" dirty="0" smtClean="0"/>
              <a:t> </a:t>
            </a:r>
            <a:r>
              <a:rPr lang="en-US" dirty="0" err="1" smtClean="0"/>
              <a:t>sollen</a:t>
            </a:r>
            <a:r>
              <a:rPr lang="en-US" dirty="0" smtClean="0"/>
              <a:t> nun </a:t>
            </a:r>
            <a:r>
              <a:rPr lang="en-US" dirty="0" err="1" smtClean="0"/>
              <a:t>auch</a:t>
            </a:r>
            <a:r>
              <a:rPr lang="en-US" dirty="0" smtClean="0"/>
              <a:t> die </a:t>
            </a:r>
            <a:r>
              <a:rPr lang="en-US" dirty="0" err="1" smtClean="0"/>
              <a:t>Richtung</a:t>
            </a:r>
            <a:r>
              <a:rPr lang="en-US" dirty="0" smtClean="0"/>
              <a:t> </a:t>
            </a:r>
            <a:r>
              <a:rPr lang="en-US" dirty="0" err="1" smtClean="0"/>
              <a:t>ändern</a:t>
            </a:r>
            <a:r>
              <a:rPr lang="en-US" dirty="0" smtClean="0"/>
              <a:t>, </a:t>
            </a:r>
            <a:r>
              <a:rPr lang="en-US" dirty="0" err="1" smtClean="0"/>
              <a:t>wenn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</a:t>
            </a:r>
            <a:r>
              <a:rPr lang="en-US" dirty="0" err="1" smtClean="0"/>
              <a:t>anderen</a:t>
            </a:r>
            <a:r>
              <a:rPr lang="en-US" dirty="0" smtClean="0"/>
              <a:t> Kugel </a:t>
            </a:r>
            <a:r>
              <a:rPr lang="en-US" dirty="0" err="1" smtClean="0"/>
              <a:t>kollidieren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48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GeoPython</a:t>
            </a:r>
            <a:r>
              <a:rPr lang="en-US" dirty="0" smtClean="0"/>
              <a:t> 2017: 8. </a:t>
            </a:r>
            <a:r>
              <a:rPr lang="en-US" dirty="0" err="1" smtClean="0"/>
              <a:t>bis</a:t>
            </a:r>
            <a:r>
              <a:rPr lang="en-US" dirty="0" smtClean="0"/>
              <a:t> 10. Mai 2017</a:t>
            </a:r>
            <a:endParaRPr lang="en-US" dirty="0"/>
          </a:p>
        </p:txBody>
      </p:sp>
      <p:pic>
        <p:nvPicPr>
          <p:cNvPr id="7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t="21350" r="-557" b="25783"/>
          <a:stretch/>
        </p:blipFill>
        <p:spPr>
          <a:xfrm>
            <a:off x="0" y="1764407"/>
            <a:ext cx="10747300" cy="3744416"/>
          </a:xfrm>
          <a:prstGeom prst="rect">
            <a:avLst/>
          </a:prstGeom>
        </p:spPr>
      </p:pic>
      <p:pic>
        <p:nvPicPr>
          <p:cNvPr id="8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961554"/>
            <a:ext cx="10693401" cy="1389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10877" y="5148783"/>
            <a:ext cx="5592686" cy="69249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3900" b="1" dirty="0" smtClean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rPr>
              <a:t>2017.geopython.net</a:t>
            </a:r>
            <a:endParaRPr lang="en-US" sz="3900" b="1" dirty="0">
              <a:solidFill>
                <a:schemeClr val="bg1"/>
              </a:solidFill>
              <a:latin typeface="Arial Black" charset="0"/>
              <a:ea typeface="Arial Black" charset="0"/>
              <a:cs typeface="Arial Black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666254" y="6228903"/>
            <a:ext cx="2688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 smtClean="0"/>
              <a:t>GeoPythonConf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66116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Grundlagen</a:t>
            </a:r>
            <a:r>
              <a:rPr lang="en-US" dirty="0" smtClean="0"/>
              <a:t> Animation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6600" y="5036021"/>
            <a:ext cx="3746004" cy="864096"/>
          </a:xfrm>
        </p:spPr>
        <p:txBody>
          <a:bodyPr/>
          <a:lstStyle/>
          <a:p>
            <a:r>
              <a:rPr lang="de-CH" dirty="0"/>
              <a:t>Bronzezeit (3. </a:t>
            </a:r>
            <a:r>
              <a:rPr lang="de-CH" dirty="0" err="1"/>
              <a:t>Jtd</a:t>
            </a:r>
            <a:r>
              <a:rPr lang="de-CH" dirty="0"/>
              <a:t>. v. Chr.): Schüssel von </a:t>
            </a:r>
            <a:r>
              <a:rPr lang="de-CH" dirty="0" err="1"/>
              <a:t>Schahr-e</a:t>
            </a:r>
            <a:r>
              <a:rPr lang="de-CH" dirty="0"/>
              <a:t> Suchte im heutigen Iran. Es gibt eine Animation der Ziege wenn die Schüssel gedreht wird</a:t>
            </a:r>
            <a:r>
              <a:rPr lang="en-US" dirty="0"/>
              <a:t> </a:t>
            </a:r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36600" y="1764407"/>
            <a:ext cx="3169940" cy="316994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4580929" y="793654"/>
            <a:ext cx="2880320" cy="288032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7486128" y="793654"/>
            <a:ext cx="2466780" cy="288032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571479" y="5367518"/>
            <a:ext cx="53467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de-CH" sz="2000" dirty="0">
                <a:ea typeface="Calibri" charset="0"/>
                <a:cs typeface="Times New Roman" charset="0"/>
              </a:rPr>
              <a:t>Wiederentdeckung: Stroboskopischer Effekt (Peter Marc Roget 1779-1869)</a:t>
            </a:r>
            <a:endParaRPr lang="en-US" sz="2000" dirty="0">
              <a:ea typeface="Calibri" charset="0"/>
              <a:cs typeface="Times New Roman" charset="0"/>
            </a:endParaRPr>
          </a:p>
          <a:p>
            <a:pPr marL="457200" algn="just">
              <a:spcAft>
                <a:spcPts val="0"/>
              </a:spcAft>
            </a:pPr>
            <a:r>
              <a:rPr lang="de-CH" sz="2000" dirty="0">
                <a:ea typeface="Calibri" charset="0"/>
                <a:cs typeface="Times New Roman" charset="0"/>
              </a:rPr>
              <a:t> </a:t>
            </a:r>
            <a:endParaRPr lang="en-US" sz="2000" dirty="0">
              <a:ea typeface="Calibri" charset="0"/>
              <a:cs typeface="Times New Roman" charset="0"/>
            </a:endParaRPr>
          </a:p>
          <a:p>
            <a:pPr lvl="0" algn="just">
              <a:spcAft>
                <a:spcPts val="0"/>
              </a:spcAft>
            </a:pPr>
            <a:r>
              <a:rPr lang="de-CH" sz="2000" dirty="0" err="1">
                <a:ea typeface="Calibri" charset="0"/>
                <a:cs typeface="Times New Roman" charset="0"/>
              </a:rPr>
              <a:t>Phenakistiskop</a:t>
            </a:r>
            <a:r>
              <a:rPr lang="de-CH" sz="2000" dirty="0">
                <a:ea typeface="Calibri" charset="0"/>
                <a:cs typeface="Times New Roman" charset="0"/>
              </a:rPr>
              <a:t> (1831 Joseph Plateau)</a:t>
            </a:r>
            <a:endParaRPr lang="en-US" sz="2000" dirty="0">
              <a:ea typeface="Calibri" charset="0"/>
              <a:cs typeface="Times New Roman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406008" y="3673974"/>
            <a:ext cx="2160240" cy="161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58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Fragen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80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Ablauf</a:t>
            </a:r>
            <a:r>
              <a:rPr lang="en-US" dirty="0" smtClean="0"/>
              <a:t> </a:t>
            </a:r>
            <a:r>
              <a:rPr lang="en-US" dirty="0" err="1" smtClean="0"/>
              <a:t>eines</a:t>
            </a:r>
            <a:r>
              <a:rPr lang="en-US" dirty="0" smtClean="0"/>
              <a:t> Spiels: Game Loop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36922" y="2766139"/>
            <a:ext cx="5346700" cy="1938992"/>
          </a:xfrm>
          <a:prstGeom prst="rect">
            <a:avLst/>
          </a:prstGeom>
          <a:solidFill>
            <a:srgbClr val="92D050">
              <a:alpha val="54118"/>
            </a:srgbClr>
          </a:solidFill>
        </p:spPr>
        <p:txBody>
          <a:bodyPr>
            <a:spAutoFit/>
          </a:bodyPr>
          <a:lstStyle/>
          <a:p>
            <a:pPr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latin typeface="Courier New" charset="0"/>
                <a:ea typeface="Calibri" charset="0"/>
              </a:rPr>
              <a:t>while True:</a:t>
            </a:r>
          </a:p>
          <a:p>
            <a:pPr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latin typeface="Courier New" charset="0"/>
                <a:ea typeface="Calibri" charset="0"/>
              </a:rPr>
              <a:t>    </a:t>
            </a:r>
            <a:r>
              <a:rPr lang="en-US" sz="2400" dirty="0" err="1">
                <a:latin typeface="Courier New" charset="0"/>
                <a:ea typeface="Calibri" charset="0"/>
              </a:rPr>
              <a:t>eingabeVerarbeiten</a:t>
            </a:r>
            <a:r>
              <a:rPr lang="en-US" sz="2400" dirty="0">
                <a:latin typeface="Courier New" charset="0"/>
                <a:ea typeface="Calibri" charset="0"/>
              </a:rPr>
              <a:t>()</a:t>
            </a:r>
          </a:p>
          <a:p>
            <a:pPr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>
                <a:latin typeface="Courier New" charset="0"/>
                <a:ea typeface="Calibri" charset="0"/>
              </a:rPr>
              <a:t>    </a:t>
            </a:r>
            <a:r>
              <a:rPr lang="en-US" sz="2400" dirty="0" err="1" smtClean="0">
                <a:latin typeface="Courier New" charset="0"/>
                <a:ea typeface="Calibri" charset="0"/>
              </a:rPr>
              <a:t>updateGameLogik</a:t>
            </a:r>
            <a:r>
              <a:rPr lang="en-US" sz="2400" dirty="0" smtClean="0">
                <a:latin typeface="Courier New" charset="0"/>
                <a:ea typeface="Calibri" charset="0"/>
              </a:rPr>
              <a:t>()</a:t>
            </a:r>
            <a:r>
              <a:rPr lang="en-US" sz="2400" dirty="0">
                <a:latin typeface="Courier New" charset="0"/>
                <a:ea typeface="Calibri" charset="0"/>
              </a:rPr>
              <a:t/>
            </a:r>
            <a:br>
              <a:rPr lang="en-US" sz="2400" dirty="0">
                <a:latin typeface="Courier New" charset="0"/>
                <a:ea typeface="Calibri" charset="0"/>
              </a:rPr>
            </a:br>
            <a:r>
              <a:rPr lang="en-US" sz="2400" dirty="0">
                <a:latin typeface="Courier New" charset="0"/>
                <a:ea typeface="Calibri" charset="0"/>
              </a:rPr>
              <a:t>    render()</a:t>
            </a:r>
          </a:p>
          <a:p>
            <a:pPr indent="330200"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2400" dirty="0" smtClean="0">
                <a:latin typeface="Courier New" charset="0"/>
                <a:ea typeface="Calibri" charset="0"/>
              </a:rPr>
              <a:t>  sync()</a:t>
            </a:r>
            <a:endParaRPr lang="en-US" sz="2400" dirty="0">
              <a:latin typeface="Courier New" charset="0"/>
              <a:ea typeface="Calibri" charset="0"/>
            </a:endParaRPr>
          </a:p>
        </p:txBody>
      </p:sp>
      <p:pic>
        <p:nvPicPr>
          <p:cNvPr id="10" name="Picture 9" descr="../../../../Desktop/Picture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825" y="5076775"/>
            <a:ext cx="7853400" cy="184906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/>
          <p:cNvSpPr/>
          <p:nvPr/>
        </p:nvSpPr>
        <p:spPr>
          <a:xfrm>
            <a:off x="736600" y="1495703"/>
            <a:ext cx="957865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de-CH" sz="2000" dirty="0">
                <a:ea typeface="Calibri" charset="0"/>
                <a:cs typeface="Times New Roman" charset="0"/>
              </a:rPr>
              <a:t>Durch aneinanderreihen von Bild-Sequenzen, </a:t>
            </a:r>
            <a:r>
              <a:rPr lang="de-CH" sz="2000" dirty="0" smtClean="0">
                <a:ea typeface="Calibri" charset="0"/>
                <a:cs typeface="Times New Roman" charset="0"/>
              </a:rPr>
              <a:t>idealerweise mit </a:t>
            </a:r>
            <a:r>
              <a:rPr lang="de-CH" sz="2000" dirty="0">
                <a:ea typeface="Calibri" charset="0"/>
                <a:cs typeface="Times New Roman" charset="0"/>
              </a:rPr>
              <a:t>einer konstanten </a:t>
            </a:r>
            <a:r>
              <a:rPr lang="de-CH" sz="2000" b="1" dirty="0">
                <a:ea typeface="Calibri" charset="0"/>
                <a:cs typeface="Times New Roman" charset="0"/>
              </a:rPr>
              <a:t>Framerate</a:t>
            </a:r>
            <a:r>
              <a:rPr lang="de-CH" sz="2000" dirty="0">
                <a:ea typeface="Calibri" charset="0"/>
                <a:cs typeface="Times New Roman" charset="0"/>
              </a:rPr>
              <a:t> von </a:t>
            </a:r>
            <a:r>
              <a:rPr lang="de-CH" sz="2000" dirty="0" smtClean="0">
                <a:ea typeface="Calibri" charset="0"/>
                <a:cs typeface="Times New Roman" charset="0"/>
              </a:rPr>
              <a:t>mind. 24 Bildern </a:t>
            </a:r>
            <a:r>
              <a:rPr lang="de-CH" sz="2000" dirty="0">
                <a:ea typeface="Calibri" charset="0"/>
                <a:cs typeface="Times New Roman" charset="0"/>
              </a:rPr>
              <a:t>pro Sekunde </a:t>
            </a:r>
            <a:r>
              <a:rPr lang="de-CH" sz="2000" dirty="0" smtClean="0">
                <a:ea typeface="Calibri" charset="0"/>
                <a:cs typeface="Times New Roman" charset="0"/>
              </a:rPr>
              <a:t>können flüssige </a:t>
            </a:r>
            <a:r>
              <a:rPr lang="de-CH" sz="2000" dirty="0">
                <a:ea typeface="Calibri" charset="0"/>
                <a:cs typeface="Times New Roman" charset="0"/>
              </a:rPr>
              <a:t>Animationen erzeugt werden.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2748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PyGame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Pygame</a:t>
            </a:r>
            <a:r>
              <a:rPr lang="de-CH" dirty="0"/>
              <a:t> ist ein Modul, welches zur plattformübergreifenden Entwicklung von (</a:t>
            </a:r>
            <a:r>
              <a:rPr lang="de-CH" dirty="0" smtClean="0"/>
              <a:t>2D) </a:t>
            </a:r>
            <a:r>
              <a:rPr lang="de-CH" dirty="0"/>
              <a:t>Spielen entwickelt wurde. Es enthält Module zum Abfragen von </a:t>
            </a:r>
            <a:r>
              <a:rPr lang="de-CH" dirty="0" smtClean="0"/>
              <a:t>Eingabegeräten </a:t>
            </a:r>
            <a:r>
              <a:rPr lang="de-CH" dirty="0"/>
              <a:t>(Tastatur, Maus, Joystick) und Steuern von Grafik und Sound</a:t>
            </a:r>
            <a:r>
              <a:rPr lang="de-CH" dirty="0" smtClean="0"/>
              <a:t>.</a:t>
            </a:r>
            <a:br>
              <a:rPr lang="de-CH" dirty="0" smtClean="0"/>
            </a:br>
            <a:endParaRPr lang="de-CH" dirty="0"/>
          </a:p>
          <a:p>
            <a:r>
              <a:rPr lang="de-CH" dirty="0" err="1" smtClean="0"/>
              <a:t>Pygame</a:t>
            </a:r>
            <a:r>
              <a:rPr lang="de-CH" dirty="0" smtClean="0"/>
              <a:t> basiert auf der </a:t>
            </a:r>
            <a:r>
              <a:rPr lang="de-CH" dirty="0" err="1" smtClean="0"/>
              <a:t>cross</a:t>
            </a:r>
            <a:r>
              <a:rPr lang="de-CH" dirty="0" smtClean="0"/>
              <a:t> </a:t>
            </a:r>
            <a:r>
              <a:rPr lang="de-CH" dirty="0" err="1" smtClean="0"/>
              <a:t>platform</a:t>
            </a:r>
            <a:r>
              <a:rPr lang="de-CH" dirty="0" smtClean="0"/>
              <a:t> </a:t>
            </a:r>
            <a:r>
              <a:rPr lang="de-CH" dirty="0"/>
              <a:t>L</a:t>
            </a:r>
            <a:r>
              <a:rPr lang="de-CH" dirty="0" smtClean="0"/>
              <a:t>ibrary SDL (Simple </a:t>
            </a:r>
            <a:r>
              <a:rPr lang="de-CH" dirty="0" err="1" smtClean="0"/>
              <a:t>DirectMedia</a:t>
            </a:r>
            <a:r>
              <a:rPr lang="de-CH" dirty="0"/>
              <a:t> Layer, </a:t>
            </a:r>
            <a:r>
              <a:rPr lang="de-CH" dirty="0">
                <a:hlinkClick r:id="rId2"/>
              </a:rPr>
              <a:t>https://www.libsdl.org</a:t>
            </a:r>
            <a:r>
              <a:rPr lang="de-CH" dirty="0" smtClean="0">
                <a:hlinkClick r:id="rId2"/>
              </a:rPr>
              <a:t>/</a:t>
            </a:r>
            <a:r>
              <a:rPr lang="de-CH" dirty="0" smtClean="0"/>
              <a:t> ) und ist dementsprechend recht „</a:t>
            </a:r>
            <a:r>
              <a:rPr lang="de-CH" dirty="0" err="1" smtClean="0"/>
              <a:t>low</a:t>
            </a:r>
            <a:r>
              <a:rPr lang="de-CH" dirty="0" smtClean="0"/>
              <a:t> </a:t>
            </a:r>
            <a:r>
              <a:rPr lang="de-CH" dirty="0" err="1" smtClean="0"/>
              <a:t>level</a:t>
            </a:r>
            <a:r>
              <a:rPr lang="de-CH" dirty="0" smtClean="0"/>
              <a:t>“ / hardwarenah.</a:t>
            </a:r>
            <a:endParaRPr lang="en-US" dirty="0"/>
          </a:p>
          <a:p>
            <a:r>
              <a:rPr lang="de-CH" dirty="0"/>
              <a:t> </a:t>
            </a:r>
            <a:endParaRPr lang="en-US" dirty="0"/>
          </a:p>
          <a:p>
            <a:r>
              <a:rPr lang="de-CH" dirty="0"/>
              <a:t>Die offizielle Homepage von </a:t>
            </a:r>
            <a:r>
              <a:rPr lang="de-CH" dirty="0" err="1"/>
              <a:t>Pygame</a:t>
            </a:r>
            <a:r>
              <a:rPr lang="de-CH" dirty="0"/>
              <a:t> ist: </a:t>
            </a:r>
            <a:r>
              <a:rPr lang="de-CH" dirty="0">
                <a:hlinkClick r:id="rId3"/>
              </a:rPr>
              <a:t>http://www.pygame.org</a:t>
            </a:r>
            <a:r>
              <a:rPr lang="de-CH" dirty="0" smtClean="0">
                <a:hlinkClick r:id="rId3"/>
              </a:rPr>
              <a:t>/</a:t>
            </a:r>
            <a:endParaRPr lang="de-CH" dirty="0" smtClean="0"/>
          </a:p>
          <a:p>
            <a:endParaRPr lang="de-CH" dirty="0"/>
          </a:p>
          <a:p>
            <a:r>
              <a:rPr lang="de-CH" dirty="0" smtClean="0"/>
              <a:t>Installation:</a:t>
            </a:r>
            <a:br>
              <a:rPr lang="de-CH" dirty="0" smtClean="0"/>
            </a:br>
            <a:r>
              <a:rPr lang="de-CH" dirty="0" err="1" smtClean="0">
                <a:latin typeface="Courier New" charset="0"/>
                <a:ea typeface="Courier New" charset="0"/>
                <a:cs typeface="Courier New" charset="0"/>
              </a:rPr>
              <a:t>pip</a:t>
            </a:r>
            <a:r>
              <a:rPr lang="de-CH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CH" dirty="0" err="1" smtClean="0">
                <a:latin typeface="Courier New" charset="0"/>
                <a:ea typeface="Courier New" charset="0"/>
                <a:cs typeface="Courier New" charset="0"/>
              </a:rPr>
              <a:t>install</a:t>
            </a:r>
            <a:r>
              <a:rPr lang="de-CH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CH" dirty="0" err="1" smtClean="0">
                <a:latin typeface="Courier New" charset="0"/>
                <a:ea typeface="Courier New" charset="0"/>
                <a:cs typeface="Courier New" charset="0"/>
              </a:rPr>
              <a:t>pygame</a:t>
            </a:r>
            <a:endParaRPr lang="de-CH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/>
          </a:p>
          <a:p>
            <a:r>
              <a:rPr lang="de-CH" dirty="0"/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68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Loop in </a:t>
            </a:r>
            <a:r>
              <a:rPr lang="en-US" dirty="0" err="1" smtClean="0"/>
              <a:t>PyGame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import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pygame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pygame.init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screen=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pygame.display.set_mode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([640,480])</a:t>
            </a:r>
          </a:p>
          <a:p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i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color = (255, 0, 0)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while True: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screen.fill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(color)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pygame.display.flip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pygame.quit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dirty="0"/>
          </a:p>
        </p:txBody>
      </p:sp>
      <p:pic>
        <p:nvPicPr>
          <p:cNvPr id="7" name="Picture 6" descr="../../../../Desktop/Picture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31" y="5436815"/>
            <a:ext cx="5802083" cy="136608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Oval 8"/>
          <p:cNvSpPr/>
          <p:nvPr/>
        </p:nvSpPr>
        <p:spPr bwMode="auto">
          <a:xfrm>
            <a:off x="7600740" y="5364807"/>
            <a:ext cx="842304" cy="655125"/>
          </a:xfrm>
          <a:prstGeom prst="ellipse">
            <a:avLst/>
          </a:prstGeom>
          <a:solidFill>
            <a:srgbClr val="FFC00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64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Eingabe</a:t>
            </a:r>
            <a:r>
              <a:rPr lang="en-US" dirty="0" smtClean="0"/>
              <a:t> </a:t>
            </a:r>
            <a:r>
              <a:rPr lang="en-US" dirty="0" err="1" smtClean="0"/>
              <a:t>verarbeiten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Events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188" y="1692399"/>
            <a:ext cx="9213850" cy="2016224"/>
          </a:xfrm>
        </p:spPr>
        <p:txBody>
          <a:bodyPr/>
          <a:lstStyle/>
          <a:p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while True: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for event in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pygame.event.get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():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print(event)</a:t>
            </a:r>
            <a:b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screen.fill</a:t>
            </a:r>
            <a:r>
              <a:rPr lang="en-US" b="1" dirty="0" smtClean="0">
                <a:latin typeface="Courier New" charset="0"/>
                <a:ea typeface="Courier New" charset="0"/>
                <a:cs typeface="Courier New" charset="0"/>
              </a:rPr>
              <a:t>(color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pygame.display.flip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()</a:t>
            </a: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 descr="../../../../Desktop/Picture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31" y="5436815"/>
            <a:ext cx="5802083" cy="13660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 bwMode="auto">
          <a:xfrm>
            <a:off x="7600740" y="5364807"/>
            <a:ext cx="842304" cy="655125"/>
          </a:xfrm>
          <a:prstGeom prst="ellipse">
            <a:avLst/>
          </a:prstGeom>
          <a:solidFill>
            <a:srgbClr val="92D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02684" y="5364807"/>
            <a:ext cx="1296144" cy="655125"/>
          </a:xfrm>
          <a:prstGeom prst="ellipse">
            <a:avLst/>
          </a:prstGeom>
          <a:solidFill>
            <a:srgbClr val="FFC00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6600" y="3664983"/>
            <a:ext cx="954461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de-CH" sz="1800" dirty="0">
                <a:ea typeface="Calibri" charset="0"/>
                <a:cs typeface="Times New Roman" charset="0"/>
              </a:rPr>
              <a:t>Wenn wir dieses Programm nun ausführen, sehen wir sämtliche Events welche abgefangen werden können. Dies sind drücken und loslassen von Tasten, Mausbewegungen, Maus-</a:t>
            </a:r>
            <a:r>
              <a:rPr lang="de-CH" sz="1800" dirty="0" err="1">
                <a:ea typeface="Calibri" charset="0"/>
                <a:cs typeface="Times New Roman" charset="0"/>
              </a:rPr>
              <a:t>Clicks</a:t>
            </a:r>
            <a:r>
              <a:rPr lang="de-CH" sz="1800" dirty="0">
                <a:ea typeface="Calibri" charset="0"/>
                <a:cs typeface="Times New Roman" charset="0"/>
              </a:rPr>
              <a:t> aber auch das Schliessen des Fensters.</a:t>
            </a:r>
            <a:endParaRPr lang="en-US" sz="1800" dirty="0">
              <a:ea typeface="Calibri" charset="0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de-CH" sz="1800" dirty="0">
                <a:ea typeface="Calibri" charset="0"/>
                <a:cs typeface="Times New Roman" charset="0"/>
              </a:rPr>
              <a:t> </a:t>
            </a:r>
            <a:endParaRPr lang="en-US" sz="1800" dirty="0">
              <a:ea typeface="Calibri" charset="0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de-CH" sz="1800" dirty="0">
                <a:ea typeface="Calibri" charset="0"/>
                <a:cs typeface="Times New Roman" charset="0"/>
              </a:rPr>
              <a:t>In der </a:t>
            </a:r>
            <a:r>
              <a:rPr lang="de-CH" sz="1800" dirty="0" err="1">
                <a:ea typeface="Calibri" charset="0"/>
                <a:cs typeface="Times New Roman" charset="0"/>
              </a:rPr>
              <a:t>Pygame</a:t>
            </a:r>
            <a:r>
              <a:rPr lang="de-CH" sz="1800" dirty="0">
                <a:ea typeface="Calibri" charset="0"/>
                <a:cs typeface="Times New Roman" charset="0"/>
              </a:rPr>
              <a:t> Dokumentation sind alle Events beschrieben, diese ist zu finden unter: </a:t>
            </a:r>
            <a:endParaRPr lang="en-US" sz="1800" dirty="0">
              <a:ea typeface="Calibri" charset="0"/>
              <a:cs typeface="Times New Roman" charset="0"/>
            </a:endParaRPr>
          </a:p>
          <a:p>
            <a:pPr algn="l"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2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http://</a:t>
            </a:r>
            <a:r>
              <a:rPr lang="en-US" sz="1200" i="1" dirty="0" err="1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www.pygame.org</a:t>
            </a:r>
            <a:r>
              <a:rPr lang="en-US" sz="1200" i="1" dirty="0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/docs/ref/</a:t>
            </a:r>
            <a:r>
              <a:rPr lang="en-US" sz="1200" i="1" dirty="0" err="1">
                <a:solidFill>
                  <a:srgbClr val="808080"/>
                </a:solidFill>
                <a:latin typeface="Menlo" charset="0"/>
                <a:ea typeface="Calibri" charset="0"/>
                <a:cs typeface="Times New Roman" charset="0"/>
              </a:rPr>
              <a:t>event.html</a:t>
            </a:r>
            <a:endParaRPr lang="en-US" sz="1800" dirty="0">
              <a:ea typeface="Calibri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90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</a:t>
            </a:r>
            <a:r>
              <a:rPr lang="en-US" dirty="0" err="1" smtClean="0"/>
              <a:t>ygame.QUIT</a:t>
            </a:r>
            <a:r>
              <a:rPr lang="en-US" dirty="0" smtClean="0"/>
              <a:t>: </a:t>
            </a:r>
            <a:r>
              <a:rPr lang="en-US" dirty="0" err="1" smtClean="0"/>
              <a:t>Applikation</a:t>
            </a:r>
            <a:r>
              <a:rPr lang="en-US" dirty="0" smtClean="0"/>
              <a:t> </a:t>
            </a:r>
            <a:r>
              <a:rPr lang="en-US" dirty="0" err="1" smtClean="0"/>
              <a:t>beenden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38188" y="1692399"/>
            <a:ext cx="9213850" cy="3024336"/>
          </a:xfrm>
        </p:spPr>
        <p:txBody>
          <a:bodyPr/>
          <a:lstStyle/>
          <a:p>
            <a:r>
              <a:rPr lang="de-CH" dirty="0" err="1">
                <a:latin typeface="Courier New" charset="0"/>
                <a:ea typeface="Courier New" charset="0"/>
                <a:cs typeface="Courier New" charset="0"/>
              </a:rPr>
              <a:t>running</a:t>
            </a:r>
            <a:r>
              <a:rPr lang="de-CH" dirty="0">
                <a:latin typeface="Courier New" charset="0"/>
                <a:ea typeface="Courier New" charset="0"/>
                <a:cs typeface="Courier New" charset="0"/>
              </a:rPr>
              <a:t> = True</a:t>
            </a:r>
            <a:br>
              <a:rPr lang="de-CH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CH" dirty="0" err="1">
                <a:latin typeface="Courier New" charset="0"/>
                <a:ea typeface="Courier New" charset="0"/>
                <a:cs typeface="Courier New" charset="0"/>
              </a:rPr>
              <a:t>while</a:t>
            </a:r>
            <a:r>
              <a:rPr lang="de-CH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CH" dirty="0" err="1">
                <a:latin typeface="Courier New" charset="0"/>
                <a:ea typeface="Courier New" charset="0"/>
                <a:cs typeface="Courier New" charset="0"/>
              </a:rPr>
              <a:t>running</a:t>
            </a:r>
            <a:r>
              <a:rPr lang="de-CH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de-CH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CH" dirty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de-CH" dirty="0" err="1">
                <a:latin typeface="Courier New" charset="0"/>
                <a:ea typeface="Courier New" charset="0"/>
                <a:cs typeface="Courier New" charset="0"/>
              </a:rPr>
              <a:t>for</a:t>
            </a:r>
            <a:r>
              <a:rPr lang="de-CH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CH" dirty="0" err="1">
                <a:latin typeface="Courier New" charset="0"/>
                <a:ea typeface="Courier New" charset="0"/>
                <a:cs typeface="Courier New" charset="0"/>
              </a:rPr>
              <a:t>event</a:t>
            </a:r>
            <a:r>
              <a:rPr lang="de-CH" dirty="0">
                <a:latin typeface="Courier New" charset="0"/>
                <a:ea typeface="Courier New" charset="0"/>
                <a:cs typeface="Courier New" charset="0"/>
              </a:rPr>
              <a:t> in </a:t>
            </a:r>
            <a:r>
              <a:rPr lang="de-CH" dirty="0" err="1">
                <a:latin typeface="Courier New" charset="0"/>
                <a:ea typeface="Courier New" charset="0"/>
                <a:cs typeface="Courier New" charset="0"/>
              </a:rPr>
              <a:t>pygame.event.get</a:t>
            </a:r>
            <a:r>
              <a:rPr lang="de-CH" dirty="0">
                <a:latin typeface="Courier New" charset="0"/>
                <a:ea typeface="Courier New" charset="0"/>
                <a:cs typeface="Courier New" charset="0"/>
              </a:rPr>
              <a:t>():</a:t>
            </a:r>
            <a:r>
              <a:rPr lang="de-CH" i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CH" i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CH" b="1" i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de-CH" b="1" dirty="0" err="1">
                <a:latin typeface="Courier New" charset="0"/>
                <a:ea typeface="Courier New" charset="0"/>
                <a:cs typeface="Courier New" charset="0"/>
              </a:rPr>
              <a:t>if</a:t>
            </a:r>
            <a:r>
              <a:rPr lang="de-CH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de-CH" b="1" dirty="0" err="1">
                <a:latin typeface="Courier New" charset="0"/>
                <a:ea typeface="Courier New" charset="0"/>
                <a:cs typeface="Courier New" charset="0"/>
              </a:rPr>
              <a:t>event.type</a:t>
            </a:r>
            <a:r>
              <a:rPr lang="de-CH" b="1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de-CH" b="1" dirty="0" err="1">
                <a:latin typeface="Courier New" charset="0"/>
                <a:ea typeface="Courier New" charset="0"/>
                <a:cs typeface="Courier New" charset="0"/>
              </a:rPr>
              <a:t>pygame.QUIT</a:t>
            </a:r>
            <a:r>
              <a:rPr lang="de-CH" b="1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de-CH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de-CH" b="1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de-CH" b="1" dirty="0" err="1">
                <a:latin typeface="Courier New" charset="0"/>
                <a:ea typeface="Courier New" charset="0"/>
                <a:cs typeface="Courier New" charset="0"/>
              </a:rPr>
              <a:t>running</a:t>
            </a:r>
            <a:r>
              <a:rPr lang="de-CH" b="1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de-CH" b="1" dirty="0" err="1" smtClean="0">
                <a:latin typeface="Courier New" charset="0"/>
                <a:ea typeface="Courier New" charset="0"/>
                <a:cs typeface="Courier New" charset="0"/>
              </a:rPr>
              <a:t>False</a:t>
            </a:r>
            <a:r>
              <a:rPr lang="de-CH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de-CH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de-CH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screen.fill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(color)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pygame.display.flip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de-CH" dirty="0" err="1" smtClean="0">
                <a:latin typeface="Courier New" charset="0"/>
                <a:ea typeface="Courier New" charset="0"/>
                <a:cs typeface="Courier New" charset="0"/>
              </a:rPr>
              <a:t>pygame.quit</a:t>
            </a:r>
            <a:r>
              <a:rPr lang="de-CH" dirty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7" name="Picture 6" descr="../../../../Desktop/Picture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31" y="5436815"/>
            <a:ext cx="5802083" cy="136608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 bwMode="auto">
          <a:xfrm>
            <a:off x="7600740" y="5364807"/>
            <a:ext cx="842304" cy="655125"/>
          </a:xfrm>
          <a:prstGeom prst="ellipse">
            <a:avLst/>
          </a:prstGeom>
          <a:solidFill>
            <a:srgbClr val="92D05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5202684" y="5364807"/>
            <a:ext cx="1296144" cy="655125"/>
          </a:xfrm>
          <a:prstGeom prst="ellipse">
            <a:avLst/>
          </a:prstGeom>
          <a:solidFill>
            <a:srgbClr val="FFC00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57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Tastatur</a:t>
            </a:r>
            <a:r>
              <a:rPr lang="en-US" dirty="0" smtClean="0"/>
              <a:t>-Events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running = True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while running: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for event in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pygame.event.get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():</a:t>
            </a: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i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i="1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event.type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pygame.QUIT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running = False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event.type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pygame.KEYDOWN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           if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event.key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pygame.K_DOWN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    print("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Pfeil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nach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unten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gedrückt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")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elif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b="1" dirty="0" err="1">
                <a:latin typeface="Courier New" charset="0"/>
                <a:ea typeface="Courier New" charset="0"/>
                <a:cs typeface="Courier New" charset="0"/>
              </a:rPr>
              <a:t>event.key</a:t>
            </a:r>
            <a:r>
              <a:rPr lang="en-US" b="1" dirty="0">
                <a:latin typeface="Courier New" charset="0"/>
                <a:ea typeface="Courier New" charset="0"/>
                <a:cs typeface="Courier New" charset="0"/>
              </a:rPr>
              <a:t> == pygame.K_0:</a:t>
            </a:r>
            <a:br>
              <a:rPr lang="en-US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    print("Taste 0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gedrückt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!")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45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07.03.17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Vermessung und Geoinformation</a:t>
            </a:r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Maus</a:t>
            </a:r>
            <a:r>
              <a:rPr lang="en-US" dirty="0" smtClean="0"/>
              <a:t>-Events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 </a:t>
            </a:r>
            <a:r>
              <a:rPr lang="en-US" b="1" dirty="0" smtClean="0"/>
              <a:t>    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event.type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pygame.MOUSEBUTTONDOWN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event.pos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button =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event.button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b="1" dirty="0"/>
              <a:t> </a:t>
            </a:r>
            <a:r>
              <a:rPr lang="en-US" b="1" dirty="0" smtClean="0"/>
              <a:t>           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if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event.type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pygame.MOUSEMOTION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xMaus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event.pos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[0]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yMaus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event.pos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[1]</a:t>
            </a:r>
            <a:br>
              <a:rPr lang="en-US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            buttons =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event.buttons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85186"/>
      </p:ext>
    </p:extLst>
  </p:cSld>
  <p:clrMapOvr>
    <a:masterClrMapping/>
  </p:clrMapOvr>
</p:sld>
</file>

<file path=ppt/theme/theme1.xml><?xml version="1.0" encoding="utf-8"?>
<a:theme xmlns:a="http://schemas.openxmlformats.org/drawingml/2006/main" name="Präsentation3_HABG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HABG-PP (1)</Template>
  <TotalTime>2619</TotalTime>
  <Words>602</Words>
  <Application>Microsoft Macintosh PowerPoint</Application>
  <PresentationFormat>Custom</PresentationFormat>
  <Paragraphs>150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 Black</vt:lpstr>
      <vt:lpstr>Arial Hebrew</vt:lpstr>
      <vt:lpstr>Calibri</vt:lpstr>
      <vt:lpstr>Courier New</vt:lpstr>
      <vt:lpstr>Menlo</vt:lpstr>
      <vt:lpstr>Times New Roman</vt:lpstr>
      <vt:lpstr>Wingdings</vt:lpstr>
      <vt:lpstr>Arial</vt:lpstr>
      <vt:lpstr>Präsentation3_HABG</vt:lpstr>
      <vt:lpstr>Spiele entwickeln mit pygame</vt:lpstr>
      <vt:lpstr>Grundlagen Animation</vt:lpstr>
      <vt:lpstr>Ablauf eines Spiels: Game Loop</vt:lpstr>
      <vt:lpstr>PyGame</vt:lpstr>
      <vt:lpstr>Game Loop in PyGame</vt:lpstr>
      <vt:lpstr>Eingabe verarbeiten mit Events</vt:lpstr>
      <vt:lpstr>pygame.QUIT: Applikation beenden</vt:lpstr>
      <vt:lpstr>Tastatur-Events</vt:lpstr>
      <vt:lpstr>Maus-Events</vt:lpstr>
      <vt:lpstr>Timing</vt:lpstr>
      <vt:lpstr>Zeichnen in 2D</vt:lpstr>
      <vt:lpstr>Game Logik</vt:lpstr>
      <vt:lpstr>Events abfangen - Zustände speichern – Grafik entsprechend darstellen</vt:lpstr>
      <vt:lpstr>Animierte Objekte und Kollision</vt:lpstr>
      <vt:lpstr>…</vt:lpstr>
      <vt:lpstr>Nicht ohne Objektorientierung…</vt:lpstr>
      <vt:lpstr>20 zufällige Kugeln</vt:lpstr>
      <vt:lpstr>Kugeln sollen mit sich selbst kollidieren</vt:lpstr>
      <vt:lpstr>GeoPython 2017: 8. bis 10. Mai 2017</vt:lpstr>
      <vt:lpstr>Fragen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Christen</dc:creator>
  <cp:lastModifiedBy>Martin Christen</cp:lastModifiedBy>
  <cp:revision>75</cp:revision>
  <cp:lastPrinted>2017-03-09T13:00:46Z</cp:lastPrinted>
  <dcterms:created xsi:type="dcterms:W3CDTF">2017-03-06T15:38:13Z</dcterms:created>
  <dcterms:modified xsi:type="dcterms:W3CDTF">2017-04-08T06:10:26Z</dcterms:modified>
</cp:coreProperties>
</file>